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62" r:id="rId6"/>
    <p:sldId id="264" r:id="rId7"/>
    <p:sldId id="260" r:id="rId8"/>
    <p:sldId id="265" r:id="rId9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pos="7061" userDrawn="1">
          <p15:clr>
            <a:srgbClr val="A4A3A4"/>
          </p15:clr>
        </p15:guide>
        <p15:guide id="5" orient="horz" pos="8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DE889-13C7-3A07-94A8-DA41FA396352}" v="43" dt="2024-07-11T05:30:21.137"/>
    <p1510:client id="{1642E60D-022A-8A42-98AF-F87F774B0118}" v="635" dt="2024-07-11T07:39:27.352"/>
    <p1510:client id="{40F6D997-844A-4182-89EE-3BAE845FCF6B}" v="26" dt="2024-07-10T13:58:38.121"/>
    <p1510:client id="{80947CBE-3AAD-4C21-83E1-54E915C7AC3B}" v="75" dt="2024-07-11T05:11:43.341"/>
    <p1510:client id="{A84C76F6-8430-A998-E227-DE76030CF78A}" v="2" dt="2024-07-10T08:51:32.481"/>
    <p1510:client id="{F1B8F723-92A3-407C-9CCC-EC7AF389F823}" v="7" dt="2024-07-11T07:46:47.7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43"/>
  </p:normalViewPr>
  <p:slideViewPr>
    <p:cSldViewPr snapToGrid="0">
      <p:cViewPr varScale="1">
        <p:scale>
          <a:sx n="120" d="100"/>
          <a:sy n="120" d="100"/>
        </p:scale>
        <p:origin x="496" y="176"/>
      </p:cViewPr>
      <p:guideLst>
        <p:guide orient="horz" pos="2137"/>
        <p:guide pos="3840"/>
        <p:guide pos="597"/>
        <p:guide pos="7061"/>
        <p:guide orient="horz" pos="8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DF7C0-BC86-5D4E-8E5B-42717C1F02AE}" type="datetimeFigureOut">
              <a:t>11.07.2024</a:t>
            </a:fld>
            <a:endParaRPr lang="en-U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FE3E9-8F89-1640-96DD-C101A332F4EE}" type="slidenum"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020524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98293-2634-EE00-E470-11EA034D8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E36AAF-E825-2CD2-9105-2C741C81D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9F889D-07E2-6CF4-3747-9F98D2257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DABC75-601A-BC3D-99D3-F3FCAC23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A8D1F0-FA85-3669-902F-AD9B508C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990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847D2-8D7F-40D4-03E5-4CA7317AD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D74214-318B-D121-8870-99CEC1276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DDC208-3BAD-9916-1CEE-42C2E0F57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BB87AC-2EE8-5284-3569-0D6B350E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DD5163-F9F4-D8BA-3C8E-96D233E40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7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B2A5A8-CB70-3019-B2DD-E89CBB15F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A38296-20F9-D906-6008-33DDD91A2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A7D25-B440-D7EC-84C9-003AC5A3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AE73DA-4E74-9068-DDCC-95F67296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8D2252-C9F2-880D-0474-8B18B4C6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693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E62C07-2735-A3E9-0912-4BE8C6966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4668D3-59AE-AB31-B016-3DB275C39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28CDB4-312B-091C-CB5D-3E1C53D83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390957-2617-0FDE-645B-AE8FFC65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056DDD-EADB-4D1D-52B5-8849293D3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8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24FB4E-6211-1692-4E65-CE67556F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348D64-BBE2-2FBA-C8FF-80F118C6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1483C2-256F-1B8B-9E7D-78916645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005C91-37C5-4629-F7EA-A2385CFB4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8E2B04-6403-2C6B-5E83-A5B6DAFA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984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3440A3-BE49-8B49-C7A5-6B541E3AF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5FB4E9-6A2D-5A85-6971-929D1CD5FA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0B7C72-8EDD-69DC-F6FB-ED4189B55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B6C8BA-4EDC-375A-367D-316C8521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FF36F7-735C-CF46-2C68-5616CA42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B87883-80CD-C864-E925-858A577FF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278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381092-8B74-C7E1-47A3-A7FA30590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EBE9E9-E508-C7A4-7EE6-4C42308AD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0029EE3-F1AC-8324-C74F-C259DADDA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914289E-9AF4-8D43-89D3-8DE49FEBA7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31169AD-3E93-05F2-30FF-E1885F5314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2352A5C-9955-6B38-CEF0-DD0C5251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3B22902-748A-5EB1-C9CF-380AD7505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AD01C8-F1D5-2A8F-01E1-F6E7846E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141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A65D4D-B2F0-A1A5-0426-8699D94E6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65375E-778D-33D5-4E6A-39A9F440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8644C3-22E3-D2EE-2661-ABA533A4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02DBAB8-293F-BAFC-E0E2-395748C79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7132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16F82F0-99AB-A5E7-CB1D-9F6B6171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765C79-679C-0397-180D-CFCA6C67C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96A1A46-AA9E-B3A9-FB46-82D99D1D5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641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29143E-7853-BFCC-65A8-810262D8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07692F-0C91-20BB-6F99-88557434E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A6603A7-61A5-1DA1-F167-AC3DCA118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501A90-95F5-1CA6-524F-863F6E24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F0544A-0D79-FD5C-6AEB-562A7AFD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E9653F-95A4-ABB4-65C9-6AA34893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666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D5CEF-C0AA-0881-F993-9EF7E090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89EB75A-7E86-52A0-5BD4-8F393C3B3E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479C7B-414F-4AE9-2634-BF772A7303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D7EA22-37C7-6F31-BD56-FB20A51E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CC3C63-4C71-CB7A-8E81-9C90BE9B1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A0385D-0010-E1EE-CBF8-40E2773D1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02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13512-B20C-8C1F-8145-4C8E5C1D6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C6E605-6A9F-B751-8241-4830665EA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434C3B-568D-2579-D0A8-F7C34AE38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6DBF83-BD91-5046-964F-480C027229C8}" type="datetimeFigureOut">
              <a:rPr lang="uk-UA" smtClean="0"/>
              <a:t>11.07.24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DF88DE-8AC6-1037-7F44-ABDADC4EA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C03A9E-55C2-CE1B-56C6-16636C6EB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6D0387-9032-D647-A8D4-7DF6D690116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0072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4ED00A1-A82F-0305-1F86-26FF2A7D40CA}"/>
              </a:ext>
            </a:extLst>
          </p:cNvPr>
          <p:cNvSpPr/>
          <p:nvPr/>
        </p:nvSpPr>
        <p:spPr>
          <a:xfrm>
            <a:off x="0" y="0"/>
            <a:ext cx="12192000" cy="5034579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F2F2C7-D68E-8DE3-44E3-6A86C20B9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86597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+mn-lt"/>
              </a:rPr>
              <a:t>ЄСІКС</a:t>
            </a:r>
            <a:br>
              <a:rPr lang="uk-UA" b="1">
                <a:solidFill>
                  <a:schemeClr val="bg1"/>
                </a:solidFill>
                <a:latin typeface="+mn-lt"/>
              </a:rPr>
            </a:br>
            <a:r>
              <a:rPr lang="uk-UA" sz="3200" b="1">
                <a:solidFill>
                  <a:schemeClr val="accent1">
                    <a:lumMod val="40000"/>
                    <a:lumOff val="60000"/>
                  </a:schemeClr>
                </a:solidFill>
                <a:latin typeface="+mn-lt"/>
              </a:rPr>
              <a:t>ПЛАНИ РОЗВИТКУ</a:t>
            </a:r>
            <a:endParaRPr lang="uk-UA" b="1" dirty="0">
              <a:solidFill>
                <a:schemeClr val="accent1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30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484E07A-E46E-3EC0-48EF-B144458A332B}"/>
              </a:ext>
            </a:extLst>
          </p:cNvPr>
          <p:cNvSpPr/>
          <p:nvPr/>
        </p:nvSpPr>
        <p:spPr>
          <a:xfrm>
            <a:off x="0" y="13973"/>
            <a:ext cx="12192000" cy="9814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9762CE7-AF2C-CE08-AE90-65E2C61C3968}"/>
              </a:ext>
            </a:extLst>
          </p:cNvPr>
          <p:cNvSpPr txBox="1">
            <a:spLocks/>
          </p:cNvSpPr>
          <p:nvPr/>
        </p:nvSpPr>
        <p:spPr>
          <a:xfrm>
            <a:off x="168898" y="290332"/>
            <a:ext cx="10515600" cy="538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395788" algn="l"/>
              </a:tabLst>
            </a:pPr>
            <a:r>
              <a:rPr lang="uk-UA" sz="67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ОПРАЦЬОВАНІ ПРОЄКТИ ЗВІТІВ</a:t>
            </a:r>
          </a:p>
          <a:p>
            <a:pPr>
              <a:tabLst>
                <a:tab pos="4395788" algn="l"/>
              </a:tabLst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	</a:t>
            </a:r>
            <a:endParaRPr lang="uk-UA" sz="2400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Объект 2">
            <a:extLst>
              <a:ext uri="{FF2B5EF4-FFF2-40B4-BE49-F238E27FC236}">
                <a16:creationId xmlns:a16="http://schemas.microsoft.com/office/drawing/2014/main" id="{815E3B64-0207-5584-3E89-CDFCADED813B}"/>
              </a:ext>
            </a:extLst>
          </p:cNvPr>
          <p:cNvSpPr txBox="1">
            <a:spLocks/>
          </p:cNvSpPr>
          <p:nvPr/>
        </p:nvSpPr>
        <p:spPr>
          <a:xfrm>
            <a:off x="871469" y="4277541"/>
            <a:ext cx="4745017" cy="140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1500" i="1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85428B9-B26D-8519-A1BA-B86115A6B9B8}"/>
              </a:ext>
            </a:extLst>
          </p:cNvPr>
          <p:cNvSpPr/>
          <p:nvPr/>
        </p:nvSpPr>
        <p:spPr>
          <a:xfrm>
            <a:off x="836781" y="1421415"/>
            <a:ext cx="10476001" cy="52713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38" name="Объект 2">
            <a:extLst>
              <a:ext uri="{FF2B5EF4-FFF2-40B4-BE49-F238E27FC236}">
                <a16:creationId xmlns:a16="http://schemas.microsoft.com/office/drawing/2014/main" id="{EDC8E74B-0505-044C-12CF-9DE053C5DCB2}"/>
              </a:ext>
            </a:extLst>
          </p:cNvPr>
          <p:cNvSpPr txBox="1">
            <a:spLocks/>
          </p:cNvSpPr>
          <p:nvPr/>
        </p:nvSpPr>
        <p:spPr>
          <a:xfrm>
            <a:off x="871468" y="1522037"/>
            <a:ext cx="6472011" cy="855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dirty="0">
                <a:solidFill>
                  <a:schemeClr val="bg1"/>
                </a:solidFill>
              </a:rPr>
              <a:t>ЗАВЕРШЕНО ПІДГОТОВКУ ПРОЄКТІВ ЗВІТІВ ЩОДО</a:t>
            </a:r>
            <a:endParaRPr lang="uk-UA" sz="1600" dirty="0">
              <a:solidFill>
                <a:schemeClr val="bg1"/>
              </a:solidFill>
            </a:endParaRPr>
          </a:p>
        </p:txBody>
      </p:sp>
      <p:sp>
        <p:nvSpPr>
          <p:cNvPr id="12" name="Блок-схема: альтернативний процес 11">
            <a:extLst>
              <a:ext uri="{FF2B5EF4-FFF2-40B4-BE49-F238E27FC236}">
                <a16:creationId xmlns:a16="http://schemas.microsoft.com/office/drawing/2014/main" id="{A077D885-E9DE-4C37-BED2-C4F2EF3E5D94}"/>
              </a:ext>
            </a:extLst>
          </p:cNvPr>
          <p:cNvSpPr/>
          <p:nvPr/>
        </p:nvSpPr>
        <p:spPr>
          <a:xfrm>
            <a:off x="1353747" y="2320206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Мобільного застосунку </a:t>
            </a:r>
            <a:r>
              <a:rPr lang="uk-UA" sz="1800" i="0" u="none" strike="noStrike" dirty="0" err="1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єСуд</a:t>
            </a:r>
            <a:endParaRPr lang="uk-UA" dirty="0"/>
          </a:p>
        </p:txBody>
      </p:sp>
      <p:sp>
        <p:nvSpPr>
          <p:cNvPr id="32" name="Блок-схема: альтернативний процес 31">
            <a:extLst>
              <a:ext uri="{FF2B5EF4-FFF2-40B4-BE49-F238E27FC236}">
                <a16:creationId xmlns:a16="http://schemas.microsoft.com/office/drawing/2014/main" id="{B98CD3B7-2AFE-4CFF-897B-949F52EAFE33}"/>
              </a:ext>
            </a:extLst>
          </p:cNvPr>
          <p:cNvSpPr/>
          <p:nvPr/>
        </p:nvSpPr>
        <p:spPr>
          <a:xfrm>
            <a:off x="4651094" y="2320206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uk-UA" sz="1800" b="0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Підсистеми відеоконференцзв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’</a:t>
            </a:r>
            <a:r>
              <a:rPr kumimoji="0" lang="uk-UA" sz="1800" b="0" i="0" u="none" strike="noStrike" kern="1200" cap="none" spc="0" normalizeH="0" baseline="0" noProof="0">
                <a:ln>
                  <a:noFill/>
                </a:ln>
                <a:solidFill>
                  <a:srgbClr val="156082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язку </a:t>
            </a:r>
            <a:endParaRPr lang="uk-UA"/>
          </a:p>
        </p:txBody>
      </p:sp>
      <p:sp>
        <p:nvSpPr>
          <p:cNvPr id="35" name="Блок-схема: альтернативний процес 34">
            <a:extLst>
              <a:ext uri="{FF2B5EF4-FFF2-40B4-BE49-F238E27FC236}">
                <a16:creationId xmlns:a16="http://schemas.microsoft.com/office/drawing/2014/main" id="{F043D2BF-FDBF-4984-A8CC-49C2B9F8E7B0}"/>
              </a:ext>
            </a:extLst>
          </p:cNvPr>
          <p:cNvSpPr/>
          <p:nvPr/>
        </p:nvSpPr>
        <p:spPr>
          <a:xfrm>
            <a:off x="7849064" y="2320206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/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Електронного суду</a:t>
            </a:r>
            <a:r>
              <a:rPr lang="uk-UA" sz="1800" i="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​</a:t>
            </a:r>
            <a:endParaRPr lang="uk-UA" sz="1800" i="0" dirty="0">
              <a:solidFill>
                <a:schemeClr val="accent1">
                  <a:lumMod val="50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0" name="Блок-схема: альтернативний процес 39">
            <a:extLst>
              <a:ext uri="{FF2B5EF4-FFF2-40B4-BE49-F238E27FC236}">
                <a16:creationId xmlns:a16="http://schemas.microsoft.com/office/drawing/2014/main" id="{F5449659-8D6D-4653-A06B-4F23B92912A0}"/>
              </a:ext>
            </a:extLst>
          </p:cNvPr>
          <p:cNvSpPr/>
          <p:nvPr/>
        </p:nvSpPr>
        <p:spPr>
          <a:xfrm>
            <a:off x="1353747" y="3289143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i="0" u="none" strike="noStrike" dirty="0" err="1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Вебпорталу</a:t>
            </a:r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«Судова влада України»</a:t>
            </a:r>
            <a:endParaRPr lang="uk-UA" dirty="0"/>
          </a:p>
        </p:txBody>
      </p:sp>
      <p:sp>
        <p:nvSpPr>
          <p:cNvPr id="41" name="Блок-схема: альтернативний процес 40">
            <a:extLst>
              <a:ext uri="{FF2B5EF4-FFF2-40B4-BE49-F238E27FC236}">
                <a16:creationId xmlns:a16="http://schemas.microsoft.com/office/drawing/2014/main" id="{DEC486ED-CAA1-4ED4-83AA-653A7CE425D2}"/>
              </a:ext>
            </a:extLst>
          </p:cNvPr>
          <p:cNvSpPr/>
          <p:nvPr/>
        </p:nvSpPr>
        <p:spPr>
          <a:xfrm>
            <a:off x="4651094" y="3291124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i="0" u="none" strike="noStrike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Єдиного державного реєстру судових рішень</a:t>
            </a:r>
            <a:endParaRPr lang="uk-UA"/>
          </a:p>
        </p:txBody>
      </p:sp>
      <p:sp>
        <p:nvSpPr>
          <p:cNvPr id="42" name="Блок-схема: альтернативний процес 41">
            <a:extLst>
              <a:ext uri="{FF2B5EF4-FFF2-40B4-BE49-F238E27FC236}">
                <a16:creationId xmlns:a16="http://schemas.microsoft.com/office/drawing/2014/main" id="{0B32737F-E1A5-4FF8-A6B9-BCED61ED4E6A}"/>
              </a:ext>
            </a:extLst>
          </p:cNvPr>
          <p:cNvSpPr/>
          <p:nvPr/>
        </p:nvSpPr>
        <p:spPr>
          <a:xfrm>
            <a:off x="7849064" y="3289143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i="0" u="none" strike="noStrike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Системи документообігу загальних судів (Д-3)</a:t>
            </a:r>
            <a:endParaRPr lang="uk-UA"/>
          </a:p>
        </p:txBody>
      </p:sp>
      <p:sp>
        <p:nvSpPr>
          <p:cNvPr id="43" name="Блок-схема: альтернативний процес 42">
            <a:extLst>
              <a:ext uri="{FF2B5EF4-FFF2-40B4-BE49-F238E27FC236}">
                <a16:creationId xmlns:a16="http://schemas.microsoft.com/office/drawing/2014/main" id="{50D9CA99-8261-42E5-8C5B-09FA5A448F82}"/>
              </a:ext>
            </a:extLst>
          </p:cNvPr>
          <p:cNvSpPr/>
          <p:nvPr/>
        </p:nvSpPr>
        <p:spPr>
          <a:xfrm>
            <a:off x="1353747" y="4307768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/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Електронного кабінет</a:t>
            </a:r>
            <a:r>
              <a:rPr lang="en-US" sz="1800" i="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​</a:t>
            </a:r>
            <a:r>
              <a:rPr lang="uk-UA" sz="1800" i="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у</a:t>
            </a:r>
            <a:endParaRPr lang="en-US" sz="1800" i="0" dirty="0">
              <a:solidFill>
                <a:schemeClr val="accent1">
                  <a:lumMod val="50000"/>
                </a:schemeClr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4" name="Блок-схема: альтернативний процес 43">
            <a:extLst>
              <a:ext uri="{FF2B5EF4-FFF2-40B4-BE49-F238E27FC236}">
                <a16:creationId xmlns:a16="http://schemas.microsoft.com/office/drawing/2014/main" id="{03ACF699-E172-4F86-8E37-3451E73A77FA}"/>
              </a:ext>
            </a:extLst>
          </p:cNvPr>
          <p:cNvSpPr/>
          <p:nvPr/>
        </p:nvSpPr>
        <p:spPr>
          <a:xfrm>
            <a:off x="4651094" y="4303015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800" i="0" u="none" strike="noStrike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Єдиного державного реєстру виконавчих документів</a:t>
            </a:r>
            <a:endParaRPr lang="uk-UA"/>
          </a:p>
        </p:txBody>
      </p:sp>
      <p:sp>
        <p:nvSpPr>
          <p:cNvPr id="45" name="Блок-схема: альтернативний процес 44">
            <a:extLst>
              <a:ext uri="{FF2B5EF4-FFF2-40B4-BE49-F238E27FC236}">
                <a16:creationId xmlns:a16="http://schemas.microsoft.com/office/drawing/2014/main" id="{28AD736D-555D-4DBA-B0C1-DD7D896BE905}"/>
              </a:ext>
            </a:extLst>
          </p:cNvPr>
          <p:cNvSpPr/>
          <p:nvPr/>
        </p:nvSpPr>
        <p:spPr>
          <a:xfrm>
            <a:off x="7849064" y="4274016"/>
            <a:ext cx="2837468" cy="855604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/>
            <a:r>
              <a:rPr lang="uk-UA" sz="1800" i="0" u="none" strike="noStrike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Системи документообігу спеціалізованих судів (ДСС)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2" name="Прямокутник 71">
            <a:extLst>
              <a:ext uri="{FF2B5EF4-FFF2-40B4-BE49-F238E27FC236}">
                <a16:creationId xmlns:a16="http://schemas.microsoft.com/office/drawing/2014/main" id="{BED6A32E-B413-4DBE-B2B7-7B52319B4E43}"/>
              </a:ext>
            </a:extLst>
          </p:cNvPr>
          <p:cNvSpPr/>
          <p:nvPr/>
        </p:nvSpPr>
        <p:spPr>
          <a:xfrm>
            <a:off x="827135" y="2111604"/>
            <a:ext cx="10485646" cy="3224359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3394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2" grpId="0" animBg="1"/>
      <p:bldP spid="35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484E07A-E46E-3EC0-48EF-B144458A332B}"/>
              </a:ext>
            </a:extLst>
          </p:cNvPr>
          <p:cNvSpPr/>
          <p:nvPr/>
        </p:nvSpPr>
        <p:spPr>
          <a:xfrm>
            <a:off x="0" y="13973"/>
            <a:ext cx="12192000" cy="9814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9762CE7-AF2C-CE08-AE90-65E2C61C3968}"/>
              </a:ext>
            </a:extLst>
          </p:cNvPr>
          <p:cNvSpPr txBox="1">
            <a:spLocks/>
          </p:cNvSpPr>
          <p:nvPr/>
        </p:nvSpPr>
        <p:spPr>
          <a:xfrm>
            <a:off x="187751" y="328632"/>
            <a:ext cx="10515600" cy="538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395788" algn="l"/>
              </a:tabLst>
            </a:pPr>
            <a:r>
              <a:rPr lang="uk-UA" sz="6700" b="1">
                <a:solidFill>
                  <a:schemeClr val="accent1">
                    <a:lumMod val="50000"/>
                  </a:schemeClr>
                </a:solidFill>
                <a:latin typeface="+mn-lt"/>
              </a:rPr>
              <a:t>ФОКУС-ГРУПИ</a:t>
            </a:r>
          </a:p>
          <a:p>
            <a:pPr>
              <a:tabLst>
                <a:tab pos="4395788" algn="l"/>
              </a:tabLst>
            </a:pPr>
            <a:r>
              <a:rPr lang="uk-UA" sz="2400" b="1">
                <a:solidFill>
                  <a:schemeClr val="accent1">
                    <a:lumMod val="50000"/>
                  </a:schemeClr>
                </a:solidFill>
                <a:latin typeface="+mn-lt"/>
              </a:rPr>
              <a:t>	</a:t>
            </a:r>
            <a:endParaRPr lang="uk-UA" sz="2400" b="1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Объект 2">
            <a:extLst>
              <a:ext uri="{FF2B5EF4-FFF2-40B4-BE49-F238E27FC236}">
                <a16:creationId xmlns:a16="http://schemas.microsoft.com/office/drawing/2014/main" id="{815E3B64-0207-5584-3E89-CDFCADED813B}"/>
              </a:ext>
            </a:extLst>
          </p:cNvPr>
          <p:cNvSpPr txBox="1">
            <a:spLocks/>
          </p:cNvSpPr>
          <p:nvPr/>
        </p:nvSpPr>
        <p:spPr>
          <a:xfrm>
            <a:off x="871469" y="4277541"/>
            <a:ext cx="4745017" cy="140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1500" i="1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85428B9-B26D-8519-A1BA-B86115A6B9B8}"/>
              </a:ext>
            </a:extLst>
          </p:cNvPr>
          <p:cNvSpPr/>
          <p:nvPr/>
        </p:nvSpPr>
        <p:spPr>
          <a:xfrm>
            <a:off x="828554" y="2720421"/>
            <a:ext cx="5111841" cy="30876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0D92207-7BB1-5A01-E043-F966B6ACA3B8}"/>
              </a:ext>
            </a:extLst>
          </p:cNvPr>
          <p:cNvSpPr txBox="1">
            <a:spLocks/>
          </p:cNvSpPr>
          <p:nvPr/>
        </p:nvSpPr>
        <p:spPr>
          <a:xfrm>
            <a:off x="827883" y="2783051"/>
            <a:ext cx="4773953" cy="3136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800">
                <a:solidFill>
                  <a:schemeClr val="bg1"/>
                </a:solidFill>
              </a:rPr>
              <a:t>ОПИТАНО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ED3F2D-4B38-444D-965B-BC6EFE92F1E1}"/>
              </a:ext>
            </a:extLst>
          </p:cNvPr>
          <p:cNvSpPr txBox="1"/>
          <p:nvPr/>
        </p:nvSpPr>
        <p:spPr>
          <a:xfrm>
            <a:off x="6302847" y="5078509"/>
            <a:ext cx="60944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Підрозділи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ДВС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Органи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прокуратури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Правоохоронні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органи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DA9080-269D-499F-8212-5D9202406A62}"/>
              </a:ext>
            </a:extLst>
          </p:cNvPr>
          <p:cNvSpPr txBox="1"/>
          <p:nvPr/>
        </p:nvSpPr>
        <p:spPr>
          <a:xfrm>
            <a:off x="799784" y="5075116"/>
            <a:ext cx="51222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>
                <a:solidFill>
                  <a:schemeClr val="accent1">
                    <a:lumMod val="50000"/>
                  </a:schemeClr>
                </a:solidFill>
              </a:rPr>
              <a:t>Суддів різних інстанцій та спеціалізацій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>
                <a:solidFill>
                  <a:schemeClr val="accent1">
                    <a:lumMod val="50000"/>
                  </a:schemeClr>
                </a:solidFill>
              </a:rPr>
              <a:t>Помічників суддів та секретарі судових засідань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>
                <a:solidFill>
                  <a:schemeClr val="accent1">
                    <a:lumMod val="50000"/>
                  </a:schemeClr>
                </a:solidFill>
              </a:rPr>
              <a:t>Представників канцелярії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статистичних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аналітичних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управлінь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B29DC7-2CDD-4FC7-9757-0A6B105E6584}"/>
              </a:ext>
            </a:extLst>
          </p:cNvPr>
          <p:cNvSpPr txBox="1"/>
          <p:nvPr/>
        </p:nvSpPr>
        <p:spPr>
          <a:xfrm>
            <a:off x="799784" y="3259981"/>
            <a:ext cx="619815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ВРП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Верховного Суду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ВККС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ДСА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Представників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ДП «ІСС» </a:t>
            </a:r>
          </a:p>
          <a:p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     та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інших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технічних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спеціалістів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6D6707-E18F-4190-BCD8-E21B46373EC0}"/>
              </a:ext>
            </a:extLst>
          </p:cNvPr>
          <p:cNvSpPr txBox="1"/>
          <p:nvPr/>
        </p:nvSpPr>
        <p:spPr>
          <a:xfrm>
            <a:off x="6301743" y="3325587"/>
            <a:ext cx="617927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Адвокатів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Арбітражних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керуючих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Нотаріусів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Приватних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виконавців</a:t>
            </a:r>
            <a:endParaRPr lang="ru-RU" sz="160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Інших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громадян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які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err="1">
                <a:solidFill>
                  <a:schemeClr val="accent1">
                    <a:lumMod val="50000"/>
                  </a:schemeClr>
                </a:solidFill>
              </a:rPr>
              <a:t>звертаються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 до суду</a:t>
            </a:r>
          </a:p>
        </p:txBody>
      </p:sp>
      <p:sp>
        <p:nvSpPr>
          <p:cNvPr id="29" name="Rectangle 36">
            <a:extLst>
              <a:ext uri="{FF2B5EF4-FFF2-40B4-BE49-F238E27FC236}">
                <a16:creationId xmlns:a16="http://schemas.microsoft.com/office/drawing/2014/main" id="{AF266D7B-E16E-4C61-B951-24E57D10E113}"/>
              </a:ext>
            </a:extLst>
          </p:cNvPr>
          <p:cNvSpPr/>
          <p:nvPr/>
        </p:nvSpPr>
        <p:spPr>
          <a:xfrm>
            <a:off x="799784" y="1183437"/>
            <a:ext cx="5111841" cy="30876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/>
              <a:t>НАПРЯМКИ ОПИТУВАННЯ</a:t>
            </a:r>
            <a:endParaRPr lang="en-UA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71047B9-9652-4C84-A4B0-903962EDCCA8}"/>
              </a:ext>
            </a:extLst>
          </p:cNvPr>
          <p:cNvSpPr txBox="1"/>
          <p:nvPr/>
        </p:nvSpPr>
        <p:spPr>
          <a:xfrm>
            <a:off x="4436831" y="1707058"/>
            <a:ext cx="14852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b="0" i="0">
                <a:effectLst/>
              </a:rPr>
              <a:t>МЗ </a:t>
            </a:r>
            <a:r>
              <a:rPr lang="uk-UA" sz="1600" b="0" i="0" err="1">
                <a:effectLst/>
              </a:rPr>
              <a:t>єСуд</a:t>
            </a:r>
            <a:endParaRPr lang="uk-UA" sz="16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692AD73-4823-421C-AF9B-FCB747B509B9}"/>
              </a:ext>
            </a:extLst>
          </p:cNvPr>
          <p:cNvSpPr txBox="1"/>
          <p:nvPr/>
        </p:nvSpPr>
        <p:spPr>
          <a:xfrm>
            <a:off x="795038" y="1707643"/>
            <a:ext cx="399377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b="0" i="0" err="1">
                <a:effectLst/>
              </a:rPr>
              <a:t>Вебпортал</a:t>
            </a:r>
            <a:r>
              <a:rPr lang="uk-UA" sz="1600" b="0" i="0">
                <a:effectLst/>
              </a:rPr>
              <a:t> Судова влада України</a:t>
            </a:r>
            <a:endParaRPr lang="uk-UA" sz="16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79D252A-7DFF-40AD-902E-3231802131D2}"/>
              </a:ext>
            </a:extLst>
          </p:cNvPr>
          <p:cNvSpPr txBox="1"/>
          <p:nvPr/>
        </p:nvSpPr>
        <p:spPr>
          <a:xfrm>
            <a:off x="6092974" y="1707058"/>
            <a:ext cx="12475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ЄДРВД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BF01ADB-10BF-48F3-80A1-8EE4E419D5EE}"/>
              </a:ext>
            </a:extLst>
          </p:cNvPr>
          <p:cNvSpPr txBox="1"/>
          <p:nvPr/>
        </p:nvSpPr>
        <p:spPr>
          <a:xfrm>
            <a:off x="810222" y="2047757"/>
            <a:ext cx="23771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b="0" i="0">
                <a:effectLst/>
              </a:rPr>
              <a:t>КП "Д-3"/КП "ДСС"</a:t>
            </a:r>
            <a:endParaRPr lang="uk-UA" sz="160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6584DA-D314-4CDE-89D2-E24E9C227AC2}"/>
              </a:ext>
            </a:extLst>
          </p:cNvPr>
          <p:cNvSpPr txBox="1"/>
          <p:nvPr/>
        </p:nvSpPr>
        <p:spPr>
          <a:xfrm>
            <a:off x="4436830" y="2020287"/>
            <a:ext cx="117965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ЕК ЕС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B55DBEE-1448-4C1F-AD08-4F6A46B9A25D}"/>
              </a:ext>
            </a:extLst>
          </p:cNvPr>
          <p:cNvSpPr txBox="1"/>
          <p:nvPr/>
        </p:nvSpPr>
        <p:spPr>
          <a:xfrm>
            <a:off x="6099026" y="2056752"/>
            <a:ext cx="8884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ВКЗ</a:t>
            </a:r>
            <a:endParaRPr lang="uk-UA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ABBB139-E95C-40BE-B083-5309EDF4C9C7}"/>
              </a:ext>
            </a:extLst>
          </p:cNvPr>
          <p:cNvSpPr txBox="1"/>
          <p:nvPr/>
        </p:nvSpPr>
        <p:spPr>
          <a:xfrm>
            <a:off x="7646060" y="1707058"/>
            <a:ext cx="124750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ЄДРСР</a:t>
            </a:r>
          </a:p>
        </p:txBody>
      </p:sp>
      <p:cxnSp>
        <p:nvCxnSpPr>
          <p:cNvPr id="2" name="Пряма зі стрілкою 1">
            <a:extLst>
              <a:ext uri="{FF2B5EF4-FFF2-40B4-BE49-F238E27FC236}">
                <a16:creationId xmlns:a16="http://schemas.microsoft.com/office/drawing/2014/main" id="{2539466D-506E-287F-FEE5-36BAA51465B0}"/>
              </a:ext>
            </a:extLst>
          </p:cNvPr>
          <p:cNvCxnSpPr/>
          <p:nvPr/>
        </p:nvCxnSpPr>
        <p:spPr>
          <a:xfrm>
            <a:off x="6338169" y="3274513"/>
            <a:ext cx="5058427" cy="3757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Пряма зі стрілкою 2">
            <a:extLst>
              <a:ext uri="{FF2B5EF4-FFF2-40B4-BE49-F238E27FC236}">
                <a16:creationId xmlns:a16="http://schemas.microsoft.com/office/drawing/2014/main" id="{F0B6FBB0-8EF3-C54D-837D-FAE7B5544992}"/>
              </a:ext>
            </a:extLst>
          </p:cNvPr>
          <p:cNvCxnSpPr/>
          <p:nvPr/>
        </p:nvCxnSpPr>
        <p:spPr>
          <a:xfrm>
            <a:off x="6303593" y="5024893"/>
            <a:ext cx="5100181" cy="37579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Пряма зі стрілкою 4">
            <a:extLst>
              <a:ext uri="{FF2B5EF4-FFF2-40B4-BE49-F238E27FC236}">
                <a16:creationId xmlns:a16="http://schemas.microsoft.com/office/drawing/2014/main" id="{510A8C1D-A940-0552-D3C1-84007B546966}"/>
              </a:ext>
            </a:extLst>
          </p:cNvPr>
          <p:cNvCxnSpPr/>
          <p:nvPr/>
        </p:nvCxnSpPr>
        <p:spPr>
          <a:xfrm flipH="1">
            <a:off x="836896" y="3247112"/>
            <a:ext cx="5035464" cy="27141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зі стрілкою 7">
            <a:extLst>
              <a:ext uri="{FF2B5EF4-FFF2-40B4-BE49-F238E27FC236}">
                <a16:creationId xmlns:a16="http://schemas.microsoft.com/office/drawing/2014/main" id="{56654486-670D-186B-61DB-69DDE6FF8843}"/>
              </a:ext>
            </a:extLst>
          </p:cNvPr>
          <p:cNvCxnSpPr/>
          <p:nvPr/>
        </p:nvCxnSpPr>
        <p:spPr>
          <a:xfrm flipV="1">
            <a:off x="879563" y="4993317"/>
            <a:ext cx="4995797" cy="25052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зі стрілкою 8">
            <a:extLst>
              <a:ext uri="{FF2B5EF4-FFF2-40B4-BE49-F238E27FC236}">
                <a16:creationId xmlns:a16="http://schemas.microsoft.com/office/drawing/2014/main" id="{A574BCD8-BC39-B9E0-A16F-5590157AC6AD}"/>
              </a:ext>
            </a:extLst>
          </p:cNvPr>
          <p:cNvCxnSpPr/>
          <p:nvPr/>
        </p:nvCxnSpPr>
        <p:spPr>
          <a:xfrm>
            <a:off x="813670" y="1653958"/>
            <a:ext cx="10580317" cy="6263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22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animBg="1"/>
      <p:bldP spid="4" grpId="0"/>
      <p:bldP spid="15" grpId="0"/>
      <p:bldP spid="18" grpId="0"/>
      <p:bldP spid="23" grpId="0"/>
      <p:bldP spid="24" grpId="0"/>
      <p:bldP spid="29" grpId="0" animBg="1"/>
      <p:bldP spid="31" grpId="0"/>
      <p:bldP spid="33" grpId="0"/>
      <p:bldP spid="35" grpId="0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Блок-схема: альтернативний процес 8">
            <a:extLst>
              <a:ext uri="{FF2B5EF4-FFF2-40B4-BE49-F238E27FC236}">
                <a16:creationId xmlns:a16="http://schemas.microsoft.com/office/drawing/2014/main" id="{F94DE201-30BE-4C3F-97D6-366C0E1230AA}"/>
              </a:ext>
            </a:extLst>
          </p:cNvPr>
          <p:cNvSpPr/>
          <p:nvPr/>
        </p:nvSpPr>
        <p:spPr>
          <a:xfrm>
            <a:off x="766627" y="1441048"/>
            <a:ext cx="10688532" cy="35734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3C3F23-D11C-7102-F481-7EAB789CA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204" y="1448009"/>
            <a:ext cx="6506345" cy="727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>
                <a:solidFill>
                  <a:schemeClr val="bg1"/>
                </a:solidFill>
              </a:rPr>
              <a:t>З метою розробки концепції опитано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F91CF3-5423-757A-8807-43CD220DDDF1}"/>
              </a:ext>
            </a:extLst>
          </p:cNvPr>
          <p:cNvSpPr/>
          <p:nvPr/>
        </p:nvSpPr>
        <p:spPr>
          <a:xfrm>
            <a:off x="0" y="13973"/>
            <a:ext cx="12192000" cy="9814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064DC549-3918-185D-42DB-C7187287710D}"/>
              </a:ext>
            </a:extLst>
          </p:cNvPr>
          <p:cNvSpPr txBox="1">
            <a:spLocks/>
          </p:cNvSpPr>
          <p:nvPr/>
        </p:nvSpPr>
        <p:spPr>
          <a:xfrm>
            <a:off x="155854" y="235642"/>
            <a:ext cx="10515600" cy="538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395788" algn="l"/>
              </a:tabLst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РОЗРОБКА КОНЦЕПЦІЇ НОВОЇ ЄСІКС</a:t>
            </a:r>
            <a:endParaRPr lang="ru-UA" sz="2800" b="1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CCAD4AC1-55C8-698C-E522-A21832B01274}"/>
              </a:ext>
            </a:extLst>
          </p:cNvPr>
          <p:cNvSpPr txBox="1">
            <a:spLocks/>
          </p:cNvSpPr>
          <p:nvPr/>
        </p:nvSpPr>
        <p:spPr>
          <a:xfrm>
            <a:off x="981205" y="2336834"/>
            <a:ext cx="4357034" cy="900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uk-UA" sz="1500"/>
          </a:p>
        </p:txBody>
      </p:sp>
      <p:sp>
        <p:nvSpPr>
          <p:cNvPr id="20" name="Объект 2">
            <a:extLst>
              <a:ext uri="{FF2B5EF4-FFF2-40B4-BE49-F238E27FC236}">
                <a16:creationId xmlns:a16="http://schemas.microsoft.com/office/drawing/2014/main" id="{BA96D33A-1B02-5818-B157-789143AE9BF7}"/>
              </a:ext>
            </a:extLst>
          </p:cNvPr>
          <p:cNvSpPr txBox="1">
            <a:spLocks/>
          </p:cNvSpPr>
          <p:nvPr/>
        </p:nvSpPr>
        <p:spPr>
          <a:xfrm>
            <a:off x="6235234" y="3547455"/>
            <a:ext cx="1354124" cy="369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fontAlgn="base">
              <a:buNone/>
            </a:pPr>
            <a:r>
              <a:rPr lang="uk-UA" sz="1800">
                <a:solidFill>
                  <a:schemeClr val="accent1">
                    <a:lumMod val="50000"/>
                  </a:schemeClr>
                </a:solidFill>
              </a:rPr>
              <a:t>Технічні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5A5817-4372-4D94-AB1A-2694E6B716AF}"/>
              </a:ext>
            </a:extLst>
          </p:cNvPr>
          <p:cNvSpPr txBox="1"/>
          <p:nvPr/>
        </p:nvSpPr>
        <p:spPr>
          <a:xfrm>
            <a:off x="983102" y="4187124"/>
            <a:ext cx="454582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документообігу суду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HR </a:t>
            </a:r>
            <a:r>
              <a:rPr lang="uk-UA" sz="1600"/>
              <a:t>система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Суддівське досьє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Електронний архів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аналітики та звітності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</a:t>
            </a:r>
            <a:r>
              <a:rPr lang="uk-UA" sz="1600" err="1"/>
              <a:t>авторозподілу</a:t>
            </a:r>
            <a:endParaRPr lang="uk-UA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фінансового обліку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бази знань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Підсистема ВКЗ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uk-UA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A75C240-B0B0-4A85-8023-7C3D731999AD}"/>
              </a:ext>
            </a:extLst>
          </p:cNvPr>
          <p:cNvSpPr txBox="1"/>
          <p:nvPr/>
        </p:nvSpPr>
        <p:spPr>
          <a:xfrm>
            <a:off x="768284" y="1891273"/>
            <a:ext cx="902883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Керівників та заступників керівників апаратів Верховного Суду, </a:t>
            </a:r>
          </a:p>
          <a:p>
            <a:r>
              <a:rPr lang="uk-UA" sz="1600"/>
              <a:t>       Вищого антикорупційного суду України, Київського апеляційного суду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Суддів та співробітників судів (з числа помічників суддів та секретарів судового засідання)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/>
              <a:t>Адвокатів та представників громадськості</a:t>
            </a:r>
          </a:p>
          <a:p>
            <a:r>
              <a:rPr lang="uk-UA"/>
              <a:t>		 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85DAE9-09BA-41BF-ADAA-856456CAEB1E}"/>
              </a:ext>
            </a:extLst>
          </p:cNvPr>
          <p:cNvSpPr txBox="1"/>
          <p:nvPr/>
        </p:nvSpPr>
        <p:spPr>
          <a:xfrm>
            <a:off x="949021" y="3516420"/>
            <a:ext cx="1771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uk-UA" sz="1800" i="0" u="none" strike="noStrike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</a:rPr>
              <a:t>Функціональні  </a:t>
            </a:r>
            <a:endParaRPr lang="uk-UA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Блок-схема: альтернативний процес 27">
            <a:extLst>
              <a:ext uri="{FF2B5EF4-FFF2-40B4-BE49-F238E27FC236}">
                <a16:creationId xmlns:a16="http://schemas.microsoft.com/office/drawing/2014/main" id="{EC7300B1-4A4E-4E84-839B-CB172FFF529C}"/>
              </a:ext>
            </a:extLst>
          </p:cNvPr>
          <p:cNvSpPr/>
          <p:nvPr/>
        </p:nvSpPr>
        <p:spPr>
          <a:xfrm>
            <a:off x="768284" y="3055772"/>
            <a:ext cx="10678093" cy="388654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661B88-57FD-420A-9DD3-0971D02B157D}"/>
              </a:ext>
            </a:extLst>
          </p:cNvPr>
          <p:cNvSpPr txBox="1"/>
          <p:nvPr/>
        </p:nvSpPr>
        <p:spPr>
          <a:xfrm>
            <a:off x="949021" y="3061418"/>
            <a:ext cx="6094428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uk-UA" sz="1700">
                <a:solidFill>
                  <a:schemeClr val="bg1"/>
                </a:solidFill>
              </a:rPr>
              <a:t>Модулі, що увійдуть до нової Системи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CBAE5B-C0C5-4C04-B303-FC5F70E7F424}"/>
              </a:ext>
            </a:extLst>
          </p:cNvPr>
          <p:cNvSpPr txBox="1"/>
          <p:nvPr/>
        </p:nvSpPr>
        <p:spPr>
          <a:xfrm>
            <a:off x="6284052" y="4217304"/>
            <a:ext cx="4387402" cy="20928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Підсистема штучного інтелекту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Підсистема </a:t>
            </a:r>
            <a:r>
              <a:rPr lang="en-US" sz="1600" dirty="0"/>
              <a:t>OCR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Система програмування бізнес-процесів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Система побудови шаблонів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Підсистема зовнішніх інтеграцій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Підсистема моніторингу та безпеки (</a:t>
            </a:r>
            <a:r>
              <a:rPr lang="en-US" sz="1600" dirty="0"/>
              <a:t>SOC</a:t>
            </a:r>
            <a:r>
              <a:rPr lang="uk-UA" sz="1600" dirty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1600" dirty="0"/>
              <a:t>Підсистема аутентифікації та авторизації </a:t>
            </a:r>
          </a:p>
          <a:p>
            <a:r>
              <a:rPr lang="uk-UA" dirty="0"/>
              <a:t>		</a:t>
            </a:r>
          </a:p>
        </p:txBody>
      </p:sp>
      <p:cxnSp>
        <p:nvCxnSpPr>
          <p:cNvPr id="2" name="Пряма зі стрілкою 1">
            <a:extLst>
              <a:ext uri="{FF2B5EF4-FFF2-40B4-BE49-F238E27FC236}">
                <a16:creationId xmlns:a16="http://schemas.microsoft.com/office/drawing/2014/main" id="{CEC278F8-FFB9-74FC-A97C-9B5515AA017B}"/>
              </a:ext>
            </a:extLst>
          </p:cNvPr>
          <p:cNvCxnSpPr/>
          <p:nvPr/>
        </p:nvCxnSpPr>
        <p:spPr>
          <a:xfrm>
            <a:off x="951979" y="3953004"/>
            <a:ext cx="4150288" cy="626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зі стрілкою 5">
            <a:extLst>
              <a:ext uri="{FF2B5EF4-FFF2-40B4-BE49-F238E27FC236}">
                <a16:creationId xmlns:a16="http://schemas.microsoft.com/office/drawing/2014/main" id="{581EE4FD-1E16-0EFF-7192-0CFE3BB814FC}"/>
              </a:ext>
            </a:extLst>
          </p:cNvPr>
          <p:cNvCxnSpPr/>
          <p:nvPr/>
        </p:nvCxnSpPr>
        <p:spPr>
          <a:xfrm>
            <a:off x="6282715" y="3960181"/>
            <a:ext cx="4400811" cy="16703"/>
          </a:xfrm>
          <a:prstGeom prst="straightConnector1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7846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build="p"/>
      <p:bldP spid="17" grpId="0"/>
      <p:bldP spid="20" grpId="0"/>
      <p:bldP spid="25" grpId="0"/>
      <p:bldP spid="26" grpId="0"/>
      <p:bldP spid="27" grpId="0"/>
      <p:bldP spid="28" grpId="0" animBg="1"/>
      <p:bldP spid="29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0B5336-70B8-57CF-DA4C-D296AAC4F75F}"/>
              </a:ext>
            </a:extLst>
          </p:cNvPr>
          <p:cNvSpPr/>
          <p:nvPr/>
        </p:nvSpPr>
        <p:spPr>
          <a:xfrm>
            <a:off x="0" y="13973"/>
            <a:ext cx="12192000" cy="9814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D5E0ECB-F46A-9941-322F-7E14C250E660}"/>
              </a:ext>
            </a:extLst>
          </p:cNvPr>
          <p:cNvSpPr txBox="1">
            <a:spLocks/>
          </p:cNvSpPr>
          <p:nvPr/>
        </p:nvSpPr>
        <p:spPr>
          <a:xfrm>
            <a:off x="168898" y="235397"/>
            <a:ext cx="10515600" cy="538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395788" algn="l"/>
              </a:tabLst>
            </a:pPr>
            <a:r>
              <a:rPr lang="uk-UA" sz="2800" b="1">
                <a:solidFill>
                  <a:schemeClr val="accent1">
                    <a:lumMod val="50000"/>
                  </a:schemeClr>
                </a:solidFill>
                <a:latin typeface="+mn-lt"/>
                <a:cs typeface="Arial"/>
              </a:rPr>
              <a:t>ПЛАНИ РОЗВИТКУ</a:t>
            </a:r>
            <a:endParaRPr lang="uk-UA" sz="2800" b="1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6" name="Рисунок 5" descr="Изображение выглядит как снимок экрана, текст&#10;&#10;Автоматически созданное описание">
            <a:extLst>
              <a:ext uri="{FF2B5EF4-FFF2-40B4-BE49-F238E27FC236}">
                <a16:creationId xmlns:a16="http://schemas.microsoft.com/office/drawing/2014/main" id="{B8974611-BCCE-0A4D-0918-459E2C869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13" y="1216887"/>
            <a:ext cx="11674549" cy="527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454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E20024ACCD55448D7628CA7D65AF71" ma:contentTypeVersion="8" ma:contentTypeDescription="Create a new document." ma:contentTypeScope="" ma:versionID="8f0412f0612f96cf1a0105869f0d2446">
  <xsd:schema xmlns:xsd="http://www.w3.org/2001/XMLSchema" xmlns:xs="http://www.w3.org/2001/XMLSchema" xmlns:p="http://schemas.microsoft.com/office/2006/metadata/properties" xmlns:ns2="71a30bff-9a21-4617-a774-80e99b2950de" targetNamespace="http://schemas.microsoft.com/office/2006/metadata/properties" ma:root="true" ma:fieldsID="7c530d833164d7920d72de3e3b969e76" ns2:_="">
    <xsd:import namespace="71a30bff-9a21-4617-a774-80e99b2950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30bff-9a21-4617-a774-80e99b2950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A1C484-74B2-4F4A-8760-2A31D4B2DF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30bff-9a21-4617-a774-80e99b2950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CDAA03-A2CD-417E-9C84-C958552292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C2293E-BB84-4055-962F-7E78255013A5}">
  <ds:schemaRefs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1a30bff-9a21-4617-a774-80e99b2950d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2377</TotalTime>
  <Words>243</Words>
  <Application>Microsoft Macintosh PowerPoint</Application>
  <PresentationFormat>Широкоэкранный</PresentationFormat>
  <Paragraphs>71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Segoe UI</vt:lpstr>
      <vt:lpstr>Тема Office</vt:lpstr>
      <vt:lpstr>ЄСІКС ПЛАНИ РОЗВИТКУ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Проєкти ДСА</dc:title>
  <dc:subject/>
  <dc:creator>Sapelnikov Leonid</dc:creator>
  <cp:keywords/>
  <dc:description/>
  <cp:lastModifiedBy>Сапельніков Леонід Віталійович</cp:lastModifiedBy>
  <cp:revision>53</cp:revision>
  <dcterms:created xsi:type="dcterms:W3CDTF">2024-04-01T05:22:33Z</dcterms:created>
  <dcterms:modified xsi:type="dcterms:W3CDTF">2024-07-11T08:40:53Z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0x0101001FE20024ACCD55448D7628CA7D65AF71</vt:lpwstr>
  </property>
</Properties>
</file>